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24384000" cy="13716000"/>
  <p:notesSz cx="6858000" cy="9144000"/>
  <p:embeddedFontLst>
    <p:embeddedFont>
      <p:font typeface="Montserrat Bold" pitchFamily="2" charset="77"/>
      <p:bold r:id="rId12"/>
      <p:italic r:id="rId13"/>
      <p:boldItalic r:id="rId14"/>
    </p:embeddedFont>
    <p:embeddedFont>
      <p:font typeface="Montserrat Medium" pitchFamily="2" charset="77"/>
      <p:regular r:id="rId15"/>
      <p:italic r:id="rId16"/>
    </p:embeddedFont>
    <p:embeddedFont>
      <p:font typeface="Montserrat-BoldItalic" pitchFamily="2" charset="77"/>
      <p:bold r:id="rId17"/>
      <p:italic r:id="rId18"/>
      <p:boldItalic r:id="rId19"/>
    </p:embeddedFont>
    <p:embeddedFont>
      <p:font typeface="Montserrat-Italic" pitchFamily="2" charset="77"/>
      <p:italic r:id="rId20"/>
    </p:embeddedFont>
    <p:embeddedFont>
      <p:font typeface="Tw Cen MT" panose="020B0602020104020603" pitchFamily="34" charset="77"/>
      <p:regular r:id="rId21"/>
      <p:bold r:id="rId22"/>
      <p:italic r:id="rId23"/>
      <p:boldItalic r:id="rId24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8492B52-5669-BC4A-A3B4-0448D1AAF487}"/>
              </a:ext>
            </a:extLst>
          </p:cNvPr>
          <p:cNvGrpSpPr/>
          <p:nvPr/>
        </p:nvGrpSpPr>
        <p:grpSpPr>
          <a:xfrm>
            <a:off x="-22552" y="-46537"/>
            <a:ext cx="24442002" cy="13307790"/>
            <a:chOff x="-22552" y="-46537"/>
            <a:chExt cx="24442002" cy="13307790"/>
          </a:xfrm>
        </p:grpSpPr>
        <p:pic>
          <p:nvPicPr>
            <p:cNvPr id="119" name="Reframing.jpg"/>
            <p:cNvPicPr>
              <a:picLocks noChangeAspect="1"/>
            </p:cNvPicPr>
            <p:nvPr/>
          </p:nvPicPr>
          <p:blipFill>
            <a:blip r:embed="rId2"/>
            <a:srcRect t="15389" b="15389"/>
            <a:stretch>
              <a:fillRect/>
            </a:stretch>
          </p:blipFill>
          <p:spPr>
            <a:xfrm>
              <a:off x="-22552" y="-12382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7244729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104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-11196" y="-46537"/>
              <a:ext cx="24406392" cy="11221231"/>
            </a:xfrm>
            <a:prstGeom prst="rect">
              <a:avLst/>
            </a:prstGeom>
            <a:solidFill>
              <a:srgbClr val="000000">
                <a:alpha val="30000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5524670" y="12508777"/>
              <a:ext cx="83399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Katarína Chovancová, CC BY-SA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 www.flickr.com/photos/128196805@N03/16798815406/ 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13333569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2780000" y="225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43885" y="843545"/>
              <a:ext cx="1243678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Reframing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205292" y="4619347"/>
              <a:ext cx="10060069" cy="2073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Taking a look from a different 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perspective 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DB6E079-6D4C-6D49-890C-B31258C0886E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29" name="Shape 129"/>
            <p:cNvSpPr/>
            <p:nvPr/>
          </p:nvSpPr>
          <p:spPr>
            <a:xfrm>
              <a:off x="5037" y="-375470"/>
              <a:ext cx="17893267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 rot="5400000">
              <a:off x="16437433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DFFFD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-254236" y="496280"/>
              <a:ext cx="1809657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Reframing</a:t>
              </a:r>
            </a:p>
          </p:txBody>
        </p:sp>
        <p:sp>
          <p:nvSpPr>
            <p:cNvPr id="132" name="Shape 132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3" name="Shape 133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149" name="Shape 149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50" name="Shape 150"/>
          <p:cNvSpPr/>
          <p:nvPr/>
        </p:nvSpPr>
        <p:spPr>
          <a:xfrm>
            <a:off x="153602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56" name="Shape 156"/>
          <p:cNvSpPr/>
          <p:nvPr/>
        </p:nvSpPr>
        <p:spPr>
          <a:xfrm>
            <a:off x="590519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57" name="Shape 157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58" name="Shape 158"/>
          <p:cNvSpPr/>
          <p:nvPr/>
        </p:nvSpPr>
        <p:spPr>
          <a:xfrm>
            <a:off x="1582525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26C1C42-5049-1946-93BB-49BBC178B412}"/>
              </a:ext>
            </a:extLst>
          </p:cNvPr>
          <p:cNvGrpSpPr/>
          <p:nvPr/>
        </p:nvGrpSpPr>
        <p:grpSpPr>
          <a:xfrm>
            <a:off x="-233723" y="-127782"/>
            <a:ext cx="24696682" cy="13389035"/>
            <a:chOff x="-233723" y="-127782"/>
            <a:chExt cx="24696682" cy="13389035"/>
          </a:xfrm>
        </p:grpSpPr>
        <p:pic>
          <p:nvPicPr>
            <p:cNvPr id="135" name="Reframing.jpg"/>
            <p:cNvPicPr>
              <a:picLocks noChangeAspect="1"/>
            </p:cNvPicPr>
            <p:nvPr/>
          </p:nvPicPr>
          <p:blipFill>
            <a:blip r:embed="rId2"/>
            <a:srcRect t="27375" b="27375"/>
            <a:stretch>
              <a:fillRect/>
            </a:stretch>
          </p:blipFill>
          <p:spPr>
            <a:xfrm>
              <a:off x="-72929" y="16955"/>
              <a:ext cx="19473579" cy="5909700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6" name="Shape 136"/>
            <p:cNvSpPr/>
            <p:nvPr/>
          </p:nvSpPr>
          <p:spPr>
            <a:xfrm rot="16200000">
              <a:off x="146455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104</a:t>
              </a:r>
            </a:p>
          </p:txBody>
        </p:sp>
        <p:sp>
          <p:nvSpPr>
            <p:cNvPr id="140" name="Shape 140"/>
            <p:cNvSpPr/>
            <p:nvPr/>
          </p:nvSpPr>
          <p:spPr>
            <a:xfrm>
              <a:off x="1372043" y="661409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reframe an existing design problem by gradually rewording it into a broader, more abstract statement. There is not one answer; you can repeat this process multiple times to come up with variations. Use the provided template (p.182) to guide you. </a:t>
              </a:r>
            </a:p>
          </p:txBody>
        </p:sp>
        <p:sp>
          <p:nvSpPr>
            <p:cNvPr id="141" name="Shape 141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20913150" y="3681458"/>
              <a:ext cx="3308732" cy="1260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Pen, paper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44" name="Shape 144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6" name="Shape 146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1" name="Shape 151"/>
            <p:cNvSpPr/>
            <p:nvPr/>
          </p:nvSpPr>
          <p:spPr>
            <a:xfrm>
              <a:off x="-6795" y="632249"/>
              <a:ext cx="11704855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 rot="5400000">
              <a:off x="11158142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-233723" y="-127782"/>
              <a:ext cx="11802266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Reframing</a:t>
              </a:r>
            </a:p>
          </p:txBody>
        </p:sp>
        <p:sp>
          <p:nvSpPr>
            <p:cNvPr id="154" name="Shape 154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5" name="Shape 155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59" name="Shape 159"/>
            <p:cNvSpPr/>
            <p:nvPr/>
          </p:nvSpPr>
          <p:spPr>
            <a:xfrm>
              <a:off x="15524670" y="12508777"/>
              <a:ext cx="83399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Katarína Chovancová, CC BY-SA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 www.flickr.com/photos/128196805@N03/16798815406/ 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175" name="Shape 175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76" name="Shape 176"/>
          <p:cNvSpPr/>
          <p:nvPr/>
        </p:nvSpPr>
        <p:spPr>
          <a:xfrm>
            <a:off x="5113634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82" name="Shape 182"/>
          <p:cNvSpPr/>
          <p:nvPr/>
        </p:nvSpPr>
        <p:spPr>
          <a:xfrm>
            <a:off x="590519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83" name="Shape 183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84" name="Shape 184"/>
          <p:cNvSpPr/>
          <p:nvPr/>
        </p:nvSpPr>
        <p:spPr>
          <a:xfrm>
            <a:off x="1582525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8240318-55C3-5A44-891B-CBC9B509698C}"/>
              </a:ext>
            </a:extLst>
          </p:cNvPr>
          <p:cNvGrpSpPr/>
          <p:nvPr/>
        </p:nvGrpSpPr>
        <p:grpSpPr>
          <a:xfrm>
            <a:off x="-233723" y="-127782"/>
            <a:ext cx="24696682" cy="13389035"/>
            <a:chOff x="-233723" y="-127782"/>
            <a:chExt cx="24696682" cy="13389035"/>
          </a:xfrm>
        </p:grpSpPr>
        <p:pic>
          <p:nvPicPr>
            <p:cNvPr id="161" name="Reframing.jpg"/>
            <p:cNvPicPr>
              <a:picLocks noChangeAspect="1"/>
            </p:cNvPicPr>
            <p:nvPr/>
          </p:nvPicPr>
          <p:blipFill>
            <a:blip r:embed="rId2"/>
            <a:srcRect t="27375" b="27375"/>
            <a:stretch>
              <a:fillRect/>
            </a:stretch>
          </p:blipFill>
          <p:spPr>
            <a:xfrm>
              <a:off x="-72929" y="16955"/>
              <a:ext cx="19473579" cy="5909700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2" name="Shape 162"/>
            <p:cNvSpPr/>
            <p:nvPr/>
          </p:nvSpPr>
          <p:spPr>
            <a:xfrm rot="16200000">
              <a:off x="146455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1372043" y="661409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reframe an existing design problem by gradually rewording it into a broader, more abstract statement. There is not one answer; you can repeat this process multiple times to come up with variations. Use the provided template (p.182) to guide you. </a:t>
              </a:r>
            </a:p>
          </p:txBody>
        </p:sp>
        <p:sp>
          <p:nvSpPr>
            <p:cNvPr id="168" name="Shape 168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20913150" y="3681458"/>
              <a:ext cx="3308732" cy="1260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Pen, paper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70" name="Shape 170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72" name="Shape 172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73" name="Shape 173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77" name="Shape 177"/>
            <p:cNvSpPr/>
            <p:nvPr/>
          </p:nvSpPr>
          <p:spPr>
            <a:xfrm>
              <a:off x="-6795" y="632249"/>
              <a:ext cx="11704855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 rot="5400000">
              <a:off x="11158142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81" name="Shape 181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85" name="Shape 185"/>
            <p:cNvSpPr/>
            <p:nvPr/>
          </p:nvSpPr>
          <p:spPr>
            <a:xfrm>
              <a:off x="15524670" y="12508777"/>
              <a:ext cx="83399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Katarína Chovancová, CC BY-SA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 www.flickr.com/photos/128196805@N03/16798815406/ </a:t>
              </a:r>
            </a:p>
          </p:txBody>
        </p:sp>
        <p:sp>
          <p:nvSpPr>
            <p:cNvPr id="27" name="Shape 137">
              <a:extLst>
                <a:ext uri="{FF2B5EF4-FFF2-40B4-BE49-F238E27FC236}">
                  <a16:creationId xmlns:a16="http://schemas.microsoft.com/office/drawing/2014/main" id="{B1AFBEB1-F71C-5E41-AF06-C7796E94BDE8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" name="Shape 139">
              <a:extLst>
                <a:ext uri="{FF2B5EF4-FFF2-40B4-BE49-F238E27FC236}">
                  <a16:creationId xmlns:a16="http://schemas.microsoft.com/office/drawing/2014/main" id="{B51C5B37-CD80-AE4A-BE93-6C556A8E9111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104</a:t>
              </a:r>
            </a:p>
          </p:txBody>
        </p:sp>
        <p:sp>
          <p:nvSpPr>
            <p:cNvPr id="29" name="Shape 141">
              <a:extLst>
                <a:ext uri="{FF2B5EF4-FFF2-40B4-BE49-F238E27FC236}">
                  <a16:creationId xmlns:a16="http://schemas.microsoft.com/office/drawing/2014/main" id="{EA7767FF-98C7-014F-983A-23E08004879C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53">
              <a:extLst>
                <a:ext uri="{FF2B5EF4-FFF2-40B4-BE49-F238E27FC236}">
                  <a16:creationId xmlns:a16="http://schemas.microsoft.com/office/drawing/2014/main" id="{9AF9FB28-2CDE-7C46-86F1-F7891F822BA3}"/>
                </a:ext>
              </a:extLst>
            </p:cNvPr>
            <p:cNvSpPr/>
            <p:nvPr/>
          </p:nvSpPr>
          <p:spPr>
            <a:xfrm>
              <a:off x="-233723" y="-127782"/>
              <a:ext cx="11802266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Reframing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01" name="Shape 201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02" name="Shape 202"/>
          <p:cNvSpPr/>
          <p:nvPr/>
        </p:nvSpPr>
        <p:spPr>
          <a:xfrm>
            <a:off x="10073665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08" name="Shape 208"/>
          <p:cNvSpPr/>
          <p:nvPr/>
        </p:nvSpPr>
        <p:spPr>
          <a:xfrm>
            <a:off x="590519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09" name="Shape 209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10" name="Shape 210"/>
          <p:cNvSpPr/>
          <p:nvPr/>
        </p:nvSpPr>
        <p:spPr>
          <a:xfrm>
            <a:off x="1582525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9EE1246-A4BE-D24F-9826-107DAD58D5B7}"/>
              </a:ext>
            </a:extLst>
          </p:cNvPr>
          <p:cNvGrpSpPr/>
          <p:nvPr/>
        </p:nvGrpSpPr>
        <p:grpSpPr>
          <a:xfrm>
            <a:off x="-233723" y="-127782"/>
            <a:ext cx="24696682" cy="13389035"/>
            <a:chOff x="-233723" y="-127782"/>
            <a:chExt cx="24696682" cy="13389035"/>
          </a:xfrm>
        </p:grpSpPr>
        <p:pic>
          <p:nvPicPr>
            <p:cNvPr id="187" name="Reframing.jpg"/>
            <p:cNvPicPr>
              <a:picLocks noChangeAspect="1"/>
            </p:cNvPicPr>
            <p:nvPr/>
          </p:nvPicPr>
          <p:blipFill>
            <a:blip r:embed="rId2"/>
            <a:srcRect t="27375" b="27375"/>
            <a:stretch>
              <a:fillRect/>
            </a:stretch>
          </p:blipFill>
          <p:spPr>
            <a:xfrm>
              <a:off x="-72929" y="16955"/>
              <a:ext cx="19473579" cy="5909700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88" name="Shape 188"/>
            <p:cNvSpPr/>
            <p:nvPr/>
          </p:nvSpPr>
          <p:spPr>
            <a:xfrm rot="16200000">
              <a:off x="146455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1372043" y="661409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reframe an existing design problem by gradually rewording it into a broader, more abstract statement. There is not one answer; you can repeat this process multiple times to come up with variations. Use the provided template (p.182) to guide you. </a:t>
              </a:r>
            </a:p>
          </p:txBody>
        </p:sp>
        <p:sp>
          <p:nvSpPr>
            <p:cNvPr id="194" name="Shape 194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20913150" y="3681458"/>
              <a:ext cx="3308732" cy="1260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Pen, paper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96" name="Shape 196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98" name="Shape 198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99" name="Shape 199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03" name="Shape 203"/>
            <p:cNvSpPr/>
            <p:nvPr/>
          </p:nvSpPr>
          <p:spPr>
            <a:xfrm>
              <a:off x="-6795" y="632249"/>
              <a:ext cx="11704855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 rot="5400000">
              <a:off x="11158142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07" name="Shape 207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11" name="Shape 211"/>
            <p:cNvSpPr/>
            <p:nvPr/>
          </p:nvSpPr>
          <p:spPr>
            <a:xfrm>
              <a:off x="15524670" y="12508777"/>
              <a:ext cx="83399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Katarína Chovancová, CC BY-SA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 www.flickr.com/photos/128196805@N03/16798815406/ </a:t>
              </a:r>
            </a:p>
          </p:txBody>
        </p:sp>
        <p:sp>
          <p:nvSpPr>
            <p:cNvPr id="27" name="Shape 137">
              <a:extLst>
                <a:ext uri="{FF2B5EF4-FFF2-40B4-BE49-F238E27FC236}">
                  <a16:creationId xmlns:a16="http://schemas.microsoft.com/office/drawing/2014/main" id="{984CF888-A48B-314A-8AE2-8D879A029B9A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" name="Shape 139">
              <a:extLst>
                <a:ext uri="{FF2B5EF4-FFF2-40B4-BE49-F238E27FC236}">
                  <a16:creationId xmlns:a16="http://schemas.microsoft.com/office/drawing/2014/main" id="{96876F94-8062-E44A-A108-ED0F52448939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104</a:t>
              </a:r>
            </a:p>
          </p:txBody>
        </p:sp>
        <p:sp>
          <p:nvSpPr>
            <p:cNvPr id="29" name="Shape 141">
              <a:extLst>
                <a:ext uri="{FF2B5EF4-FFF2-40B4-BE49-F238E27FC236}">
                  <a16:creationId xmlns:a16="http://schemas.microsoft.com/office/drawing/2014/main" id="{BC46E154-55CB-5249-8525-A12B85224858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53">
              <a:extLst>
                <a:ext uri="{FF2B5EF4-FFF2-40B4-BE49-F238E27FC236}">
                  <a16:creationId xmlns:a16="http://schemas.microsoft.com/office/drawing/2014/main" id="{2C6BBD43-68BA-584E-83C6-461ED28FC825}"/>
                </a:ext>
              </a:extLst>
            </p:cNvPr>
            <p:cNvSpPr/>
            <p:nvPr/>
          </p:nvSpPr>
          <p:spPr>
            <a:xfrm>
              <a:off x="-233723" y="-127782"/>
              <a:ext cx="11802266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Reframing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27" name="Shape 227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33" name="Shape 233"/>
          <p:cNvSpPr/>
          <p:nvPr/>
        </p:nvSpPr>
        <p:spPr>
          <a:xfrm>
            <a:off x="590519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34" name="Shape 234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35" name="Shape 235"/>
          <p:cNvSpPr/>
          <p:nvPr/>
        </p:nvSpPr>
        <p:spPr>
          <a:xfrm>
            <a:off x="1582525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2FEAE52-FDB8-0741-AAEB-C2259457A7D8}"/>
              </a:ext>
            </a:extLst>
          </p:cNvPr>
          <p:cNvGrpSpPr/>
          <p:nvPr/>
        </p:nvGrpSpPr>
        <p:grpSpPr>
          <a:xfrm>
            <a:off x="-233723" y="-127782"/>
            <a:ext cx="24696682" cy="13389035"/>
            <a:chOff x="-233723" y="-127782"/>
            <a:chExt cx="24696682" cy="13389035"/>
          </a:xfrm>
        </p:grpSpPr>
        <p:pic>
          <p:nvPicPr>
            <p:cNvPr id="213" name="Reframing.jpg"/>
            <p:cNvPicPr>
              <a:picLocks noChangeAspect="1"/>
            </p:cNvPicPr>
            <p:nvPr/>
          </p:nvPicPr>
          <p:blipFill>
            <a:blip r:embed="rId2"/>
            <a:srcRect t="27375" b="27375"/>
            <a:stretch>
              <a:fillRect/>
            </a:stretch>
          </p:blipFill>
          <p:spPr>
            <a:xfrm>
              <a:off x="-72929" y="16955"/>
              <a:ext cx="19473579" cy="5909700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14" name="Shape 214"/>
            <p:cNvSpPr/>
            <p:nvPr/>
          </p:nvSpPr>
          <p:spPr>
            <a:xfrm rot="16200000">
              <a:off x="146455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1372043" y="661409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reframe an existing design problem by gradually rewording it into a broader, more abstract statement. There is not one answer; you can repeat this process multiple times to come up with variations. Use the provided template (p.182) to guide you. </a:t>
              </a:r>
            </a:p>
          </p:txBody>
        </p:sp>
        <p:sp>
          <p:nvSpPr>
            <p:cNvPr id="220" name="Shape 220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20913150" y="3681458"/>
              <a:ext cx="3308732" cy="1260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Pen, paper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22" name="Shape 22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24" name="Shape 224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25" name="Shape 225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28" name="Shape 228"/>
            <p:cNvSpPr/>
            <p:nvPr/>
          </p:nvSpPr>
          <p:spPr>
            <a:xfrm>
              <a:off x="-6795" y="632249"/>
              <a:ext cx="11704855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 rot="5400000">
              <a:off x="11158142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32" name="Shape 232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36" name="Shape 236"/>
            <p:cNvSpPr/>
            <p:nvPr/>
          </p:nvSpPr>
          <p:spPr>
            <a:xfrm>
              <a:off x="15524670" y="12508777"/>
              <a:ext cx="83399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Katarína Chovancová, CC BY-SA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 www.flickr.com/photos/128196805@N03/16798815406/ </a:t>
              </a:r>
            </a:p>
          </p:txBody>
        </p:sp>
        <p:sp>
          <p:nvSpPr>
            <p:cNvPr id="27" name="Shape 137">
              <a:extLst>
                <a:ext uri="{FF2B5EF4-FFF2-40B4-BE49-F238E27FC236}">
                  <a16:creationId xmlns:a16="http://schemas.microsoft.com/office/drawing/2014/main" id="{D1363F6A-2A36-D14C-BF86-11D3A3800FF3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" name="Shape 139">
              <a:extLst>
                <a:ext uri="{FF2B5EF4-FFF2-40B4-BE49-F238E27FC236}">
                  <a16:creationId xmlns:a16="http://schemas.microsoft.com/office/drawing/2014/main" id="{F306DA04-8C96-AB40-8AE2-07975A7A9C06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104</a:t>
              </a:r>
            </a:p>
          </p:txBody>
        </p:sp>
        <p:sp>
          <p:nvSpPr>
            <p:cNvPr id="29" name="Shape 141">
              <a:extLst>
                <a:ext uri="{FF2B5EF4-FFF2-40B4-BE49-F238E27FC236}">
                  <a16:creationId xmlns:a16="http://schemas.microsoft.com/office/drawing/2014/main" id="{A5B58AD9-EA64-714F-BD07-5F7C6ED8654C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53">
              <a:extLst>
                <a:ext uri="{FF2B5EF4-FFF2-40B4-BE49-F238E27FC236}">
                  <a16:creationId xmlns:a16="http://schemas.microsoft.com/office/drawing/2014/main" id="{C5FFEF2B-488A-9E49-84F7-B1EA7A73FE4C}"/>
                </a:ext>
              </a:extLst>
            </p:cNvPr>
            <p:cNvSpPr/>
            <p:nvPr/>
          </p:nvSpPr>
          <p:spPr>
            <a:xfrm>
              <a:off x="-233723" y="-127782"/>
              <a:ext cx="11802266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Reframing</a:t>
              </a:r>
            </a:p>
          </p:txBody>
        </p:sp>
      </p:grpSp>
      <p:sp>
        <p:nvSpPr>
          <p:cNvPr id="237" name="Shape 237"/>
          <p:cNvSpPr/>
          <p:nvPr/>
        </p:nvSpPr>
        <p:spPr>
          <a:xfrm>
            <a:off x="15033697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53" name="Shape 253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59" name="Shape 259"/>
          <p:cNvSpPr/>
          <p:nvPr/>
        </p:nvSpPr>
        <p:spPr>
          <a:xfrm>
            <a:off x="590519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60" name="Shape 260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61" name="Shape 261"/>
          <p:cNvSpPr/>
          <p:nvPr/>
        </p:nvSpPr>
        <p:spPr>
          <a:xfrm>
            <a:off x="1582525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FB6B10D-8826-2447-B4E2-A4A68441D12F}"/>
              </a:ext>
            </a:extLst>
          </p:cNvPr>
          <p:cNvGrpSpPr/>
          <p:nvPr/>
        </p:nvGrpSpPr>
        <p:grpSpPr>
          <a:xfrm>
            <a:off x="-233723" y="-127782"/>
            <a:ext cx="24696682" cy="13389035"/>
            <a:chOff x="-233723" y="-127782"/>
            <a:chExt cx="24696682" cy="13389035"/>
          </a:xfrm>
        </p:grpSpPr>
        <p:pic>
          <p:nvPicPr>
            <p:cNvPr id="239" name="Reframing.jpg"/>
            <p:cNvPicPr>
              <a:picLocks noChangeAspect="1"/>
            </p:cNvPicPr>
            <p:nvPr/>
          </p:nvPicPr>
          <p:blipFill>
            <a:blip r:embed="rId2"/>
            <a:srcRect t="27375" b="27375"/>
            <a:stretch>
              <a:fillRect/>
            </a:stretch>
          </p:blipFill>
          <p:spPr>
            <a:xfrm>
              <a:off x="-72929" y="16955"/>
              <a:ext cx="19473579" cy="5909700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40" name="Shape 240"/>
            <p:cNvSpPr/>
            <p:nvPr/>
          </p:nvSpPr>
          <p:spPr>
            <a:xfrm rot="16200000">
              <a:off x="146455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1372043" y="661409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reframe an existing design problem by gradually rewording it into a broader, more abstract statement. There is not one answer; you can repeat this process multiple times to come up with variations. Use the provided template (p.182) to guide you. </a:t>
              </a:r>
            </a:p>
          </p:txBody>
        </p:sp>
        <p:sp>
          <p:nvSpPr>
            <p:cNvPr id="246" name="Shape 246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20913150" y="3681458"/>
              <a:ext cx="3308732" cy="1260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Pen, paper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48" name="Shape 24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50" name="Shape 250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51" name="Shape 251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54" name="Shape 254"/>
            <p:cNvSpPr/>
            <p:nvPr/>
          </p:nvSpPr>
          <p:spPr>
            <a:xfrm>
              <a:off x="-6795" y="632249"/>
              <a:ext cx="11704855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 rot="5400000">
              <a:off x="11158142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58" name="Shape 258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62" name="Shape 262"/>
            <p:cNvSpPr/>
            <p:nvPr/>
          </p:nvSpPr>
          <p:spPr>
            <a:xfrm>
              <a:off x="15524670" y="12508777"/>
              <a:ext cx="83399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Katarína Chovancová, CC BY-SA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 www.flickr.com/photos/128196805@N03/16798815406/ </a:t>
              </a:r>
            </a:p>
          </p:txBody>
        </p:sp>
        <p:sp>
          <p:nvSpPr>
            <p:cNvPr id="27" name="Shape 137">
              <a:extLst>
                <a:ext uri="{FF2B5EF4-FFF2-40B4-BE49-F238E27FC236}">
                  <a16:creationId xmlns:a16="http://schemas.microsoft.com/office/drawing/2014/main" id="{ED8AFA2B-AC0B-0447-9D92-03804F1E1E12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" name="Shape 139">
              <a:extLst>
                <a:ext uri="{FF2B5EF4-FFF2-40B4-BE49-F238E27FC236}">
                  <a16:creationId xmlns:a16="http://schemas.microsoft.com/office/drawing/2014/main" id="{9021378A-A628-5642-B65A-23118AF75006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104</a:t>
              </a:r>
            </a:p>
          </p:txBody>
        </p:sp>
        <p:sp>
          <p:nvSpPr>
            <p:cNvPr id="29" name="Shape 141">
              <a:extLst>
                <a:ext uri="{FF2B5EF4-FFF2-40B4-BE49-F238E27FC236}">
                  <a16:creationId xmlns:a16="http://schemas.microsoft.com/office/drawing/2014/main" id="{BD37598A-FDC9-0E45-A0A7-550AC0123DB5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53">
              <a:extLst>
                <a:ext uri="{FF2B5EF4-FFF2-40B4-BE49-F238E27FC236}">
                  <a16:creationId xmlns:a16="http://schemas.microsoft.com/office/drawing/2014/main" id="{6715A9B9-76BC-F24C-9155-11F2DF472772}"/>
                </a:ext>
              </a:extLst>
            </p:cNvPr>
            <p:cNvSpPr/>
            <p:nvPr/>
          </p:nvSpPr>
          <p:spPr>
            <a:xfrm>
              <a:off x="-233723" y="-127782"/>
              <a:ext cx="11802266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Reframing</a:t>
              </a:r>
            </a:p>
          </p:txBody>
        </p:sp>
      </p:grpSp>
      <p:sp>
        <p:nvSpPr>
          <p:cNvPr id="263" name="Shape 263"/>
          <p:cNvSpPr/>
          <p:nvPr/>
        </p:nvSpPr>
        <p:spPr>
          <a:xfrm>
            <a:off x="19993729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78B59DD-8A5B-E34C-8362-8BF0763B0F3C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265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66" name="Shape 266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267" name="Shape 267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269" name="Shape 269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270" name="Shape 270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7F3C587-13E4-FE41-8112-D5F54657F375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272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273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74" name="Shape 274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276" name="Shape 276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277" name="Shape 277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278" name="Shape 278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922</Words>
  <Application>Microsoft Macintosh PowerPoint</Application>
  <PresentationFormat>Custom</PresentationFormat>
  <Paragraphs>119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2" baseType="lpstr">
      <vt:lpstr>Montserrat Bold</vt:lpstr>
      <vt:lpstr>Times</vt:lpstr>
      <vt:lpstr>Montserrat-BoldItalic</vt:lpstr>
      <vt:lpstr>Helvetica Neue Light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6</cp:revision>
  <dcterms:modified xsi:type="dcterms:W3CDTF">2020-01-09T04:16:45Z</dcterms:modified>
</cp:coreProperties>
</file>